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72" r:id="rId5"/>
    <p:sldId id="258" r:id="rId6"/>
    <p:sldId id="259" r:id="rId7"/>
    <p:sldId id="265" r:id="rId8"/>
    <p:sldId id="263" r:id="rId9"/>
    <p:sldId id="266" r:id="rId10"/>
    <p:sldId id="267" r:id="rId11"/>
    <p:sldId id="268" r:id="rId12"/>
    <p:sldId id="269" r:id="rId13"/>
    <p:sldId id="273" r:id="rId14"/>
    <p:sldId id="270" r:id="rId15"/>
  </p:sldIdLst>
  <p:sldSz cx="6858000" cy="51435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09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578" y="102"/>
      </p:cViewPr>
      <p:guideLst>
        <p:guide orient="horz" pos="16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597820"/>
            <a:ext cx="58293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2914650"/>
            <a:ext cx="48006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6D16-B786-4CF1-84D6-14E40C2CA465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B368-8859-411E-88A9-9FECB4F5E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6D16-B786-4CF1-84D6-14E40C2CA465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B368-8859-411E-88A9-9FECB4F5E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154781"/>
            <a:ext cx="154305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154781"/>
            <a:ext cx="451485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6D16-B786-4CF1-84D6-14E40C2CA465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B368-8859-411E-88A9-9FECB4F5E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6D16-B786-4CF1-84D6-14E40C2CA465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B368-8859-411E-88A9-9FECB4F5E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3305176"/>
            <a:ext cx="58293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2180035"/>
            <a:ext cx="58293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6D16-B786-4CF1-84D6-14E40C2CA465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B368-8859-411E-88A9-9FECB4F5E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900113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900113"/>
            <a:ext cx="3028950" cy="254555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6D16-B786-4CF1-84D6-14E40C2CA465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B368-8859-411E-88A9-9FECB4F5E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151335"/>
            <a:ext cx="303014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1631156"/>
            <a:ext cx="303014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1151335"/>
            <a:ext cx="3031331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1631156"/>
            <a:ext cx="3031331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6D16-B786-4CF1-84D6-14E40C2CA465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B368-8859-411E-88A9-9FECB4F5E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6D16-B786-4CF1-84D6-14E40C2CA465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B368-8859-411E-88A9-9FECB4F5E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6D16-B786-4CF1-84D6-14E40C2CA465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B368-8859-411E-88A9-9FECB4F5E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204787"/>
            <a:ext cx="2256235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204789"/>
            <a:ext cx="3833813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076327"/>
            <a:ext cx="2256235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6D16-B786-4CF1-84D6-14E40C2CA465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B368-8859-411E-88A9-9FECB4F5E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3600450"/>
            <a:ext cx="41148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459581"/>
            <a:ext cx="41148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4025504"/>
            <a:ext cx="41148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76D16-B786-4CF1-84D6-14E40C2CA465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7B368-8859-411E-88A9-9FECB4F5E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205979"/>
            <a:ext cx="61722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1200151"/>
            <a:ext cx="61722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76D16-B786-4CF1-84D6-14E40C2CA465}" type="datetimeFigureOut">
              <a:rPr lang="en-US" smtClean="0"/>
              <a:pPr/>
              <a:t>12/21/2017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4767263"/>
            <a:ext cx="21717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4767263"/>
            <a:ext cx="16002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7B368-8859-411E-88A9-9FECB4F5E26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42938"/>
            <a:ext cx="685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προσκυνέω</a:t>
            </a:r>
            <a:r>
              <a:rPr lang="en-US" sz="3200" b="1" dirty="0"/>
              <a:t> =</a:t>
            </a:r>
            <a:r>
              <a:rPr lang="en-US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>
                <a:latin typeface="Calibri" panose="020F0502020204030204" pitchFamily="34" charset="0"/>
                <a:cs typeface="Arial" pitchFamily="34" charset="0"/>
              </a:rPr>
              <a:t>“I Worship”</a:t>
            </a:r>
          </a:p>
        </p:txBody>
      </p:sp>
      <p:pic>
        <p:nvPicPr>
          <p:cNvPr id="5" name="Picture 4" descr="praise-the-lor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14613"/>
            <a:ext cx="2824622" cy="1828943"/>
          </a:xfrm>
          <a:prstGeom prst="rect">
            <a:avLst/>
          </a:prstGeom>
        </p:spPr>
      </p:pic>
      <p:pic>
        <p:nvPicPr>
          <p:cNvPr id="9" name="Picture 8" descr="prostrate-pray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75159" y="2871788"/>
            <a:ext cx="3382841" cy="1628775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flipH="1">
            <a:off x="1771650" y="1200150"/>
            <a:ext cx="1428750" cy="1257300"/>
          </a:xfrm>
          <a:prstGeom prst="straightConnector1">
            <a:avLst/>
          </a:prstGeom>
          <a:ln w="635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200400" y="1200150"/>
            <a:ext cx="1543050" cy="1543050"/>
          </a:xfrm>
          <a:prstGeom prst="straightConnector1">
            <a:avLst/>
          </a:prstGeom>
          <a:ln w="6350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971800" y="1771650"/>
            <a:ext cx="4572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500" dirty="0"/>
              <a:t>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68580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Matthew 8.2 NASB:  And a leper came to Him [Jesus] and </a:t>
            </a:r>
            <a:r>
              <a:rPr lang="en-US" sz="2800" b="1" u="sng" dirty="0">
                <a:solidFill>
                  <a:schemeClr val="accent2">
                    <a:lumMod val="50000"/>
                  </a:schemeClr>
                </a:solidFill>
              </a:rPr>
              <a:t>bowed down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2800" b="1" dirty="0"/>
              <a:t>before Him, and said, “Lord, if You   are willing, You can make me clean.” </a:t>
            </a:r>
          </a:p>
          <a:p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	</a:t>
            </a:r>
          </a:p>
        </p:txBody>
      </p:sp>
      <p:pic>
        <p:nvPicPr>
          <p:cNvPr id="5" name="Picture 4" descr="praise-the-lor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14613"/>
            <a:ext cx="2824622" cy="1828943"/>
          </a:xfrm>
          <a:prstGeom prst="rect">
            <a:avLst/>
          </a:prstGeom>
        </p:spPr>
      </p:pic>
      <p:pic>
        <p:nvPicPr>
          <p:cNvPr id="9" name="Picture 8" descr="prostrate-pray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75159" y="2871788"/>
            <a:ext cx="3382841" cy="1628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24200" y="2038350"/>
            <a:ext cx="21145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προσκυνέω</a:t>
            </a:r>
            <a:endParaRPr lang="en-US" sz="3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>
          <a:xfrm>
            <a:off x="3429000" y="971550"/>
            <a:ext cx="0" cy="1066800"/>
          </a:xfrm>
          <a:prstGeom prst="straightConnector1">
            <a:avLst/>
          </a:prstGeom>
          <a:ln w="635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black obelisk of shalmaneser iii from wikipedia cut of je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68297" y="628651"/>
            <a:ext cx="5389703" cy="3456146"/>
          </a:xfrm>
          <a:prstGeom prst="rect">
            <a:avLst/>
          </a:prstGeom>
        </p:spPr>
      </p:pic>
      <p:pic>
        <p:nvPicPr>
          <p:cNvPr id="12" name="Picture 11" descr="Black-obelisk from bible-history.jpg"/>
          <p:cNvPicPr>
            <a:picLocks noChangeAspect="1"/>
          </p:cNvPicPr>
          <p:nvPr/>
        </p:nvPicPr>
        <p:blipFill>
          <a:blip r:embed="rId3" cstate="print"/>
          <a:srcRect l="13585" b="1920"/>
          <a:stretch>
            <a:fillRect/>
          </a:stretch>
        </p:blipFill>
        <p:spPr>
          <a:xfrm>
            <a:off x="0" y="642937"/>
            <a:ext cx="1428750" cy="3824561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>
          <a:xfrm flipV="1">
            <a:off x="1085850" y="642937"/>
            <a:ext cx="400050" cy="785813"/>
          </a:xfrm>
          <a:prstGeom prst="line">
            <a:avLst/>
          </a:prstGeom>
          <a:ln w="63500">
            <a:solidFill>
              <a:srgbClr val="1A09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/>
        </p:nvCxnSpPr>
        <p:spPr>
          <a:xfrm>
            <a:off x="1085850" y="1657350"/>
            <a:ext cx="400050" cy="2439965"/>
          </a:xfrm>
          <a:prstGeom prst="line">
            <a:avLst/>
          </a:prstGeom>
          <a:ln w="63500">
            <a:solidFill>
              <a:srgbClr val="1A09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543050" y="4229101"/>
            <a:ext cx="53149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i="1" dirty="0"/>
              <a:t>Images courtesy of bible-history.com and wikipedia.org</a:t>
            </a:r>
          </a:p>
        </p:txBody>
      </p:sp>
      <p:cxnSp>
        <p:nvCxnSpPr>
          <p:cNvPr id="8" name="Straight Connector 7"/>
          <p:cNvCxnSpPr>
            <a:cxnSpLocks/>
          </p:cNvCxnSpPr>
          <p:nvPr/>
        </p:nvCxnSpPr>
        <p:spPr>
          <a:xfrm>
            <a:off x="609600" y="1352550"/>
            <a:ext cx="476250" cy="73715"/>
          </a:xfrm>
          <a:prstGeom prst="line">
            <a:avLst/>
          </a:prstGeom>
          <a:ln w="63500">
            <a:solidFill>
              <a:srgbClr val="1A09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cxnSpLocks/>
          </p:cNvCxnSpPr>
          <p:nvPr/>
        </p:nvCxnSpPr>
        <p:spPr>
          <a:xfrm>
            <a:off x="641384" y="1618007"/>
            <a:ext cx="476250" cy="73715"/>
          </a:xfrm>
          <a:prstGeom prst="line">
            <a:avLst/>
          </a:prstGeom>
          <a:ln w="63500">
            <a:solidFill>
              <a:srgbClr val="1A09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cxnSpLocks/>
          </p:cNvCxnSpPr>
          <p:nvPr/>
        </p:nvCxnSpPr>
        <p:spPr>
          <a:xfrm>
            <a:off x="609600" y="1323353"/>
            <a:ext cx="0" cy="331511"/>
          </a:xfrm>
          <a:prstGeom prst="line">
            <a:avLst/>
          </a:prstGeom>
          <a:ln w="63500">
            <a:solidFill>
              <a:srgbClr val="1A09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cxnSpLocks/>
          </p:cNvCxnSpPr>
          <p:nvPr/>
        </p:nvCxnSpPr>
        <p:spPr>
          <a:xfrm>
            <a:off x="1085850" y="1426265"/>
            <a:ext cx="0" cy="331511"/>
          </a:xfrm>
          <a:prstGeom prst="line">
            <a:avLst/>
          </a:prstGeom>
          <a:ln w="63500">
            <a:solidFill>
              <a:srgbClr val="1A09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cxnSpLocks/>
          </p:cNvCxnSpPr>
          <p:nvPr/>
        </p:nvCxnSpPr>
        <p:spPr>
          <a:xfrm flipV="1">
            <a:off x="1466849" y="603595"/>
            <a:ext cx="5382040" cy="39342"/>
          </a:xfrm>
          <a:prstGeom prst="line">
            <a:avLst/>
          </a:prstGeom>
          <a:ln w="63500">
            <a:solidFill>
              <a:srgbClr val="1A09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cxnSpLocks/>
          </p:cNvCxnSpPr>
          <p:nvPr/>
        </p:nvCxnSpPr>
        <p:spPr>
          <a:xfrm flipV="1">
            <a:off x="1462709" y="4070168"/>
            <a:ext cx="5382040" cy="39342"/>
          </a:xfrm>
          <a:prstGeom prst="line">
            <a:avLst/>
          </a:prstGeom>
          <a:ln w="63500">
            <a:solidFill>
              <a:srgbClr val="1A09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 flipH="1" flipV="1">
            <a:off x="6840607" y="570775"/>
            <a:ext cx="4142" cy="3526540"/>
          </a:xfrm>
          <a:prstGeom prst="line">
            <a:avLst/>
          </a:prstGeom>
          <a:ln w="63500">
            <a:solidFill>
              <a:srgbClr val="1A098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3771900" y="2686050"/>
            <a:ext cx="2343150" cy="1371600"/>
          </a:xfrm>
          <a:prstGeom prst="rect">
            <a:avLst/>
          </a:prstGeom>
          <a:noFill/>
          <a:ln w="127000" cap="sq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6858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Matthew 9.18 NIV:  While he [Jesus] was saying this, a synagogue leader came and </a:t>
            </a:r>
            <a:r>
              <a:rPr lang="en-US" sz="2800" b="1" u="sng" dirty="0">
                <a:solidFill>
                  <a:schemeClr val="accent2">
                    <a:lumMod val="50000"/>
                  </a:schemeClr>
                </a:solidFill>
              </a:rPr>
              <a:t>knelt</a:t>
            </a:r>
            <a:r>
              <a:rPr lang="en-US" sz="2800" b="1" dirty="0"/>
              <a:t> before him and said, “My daughter has 	just died. But come and put your hand 	on her, and she will live.”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cs typeface="Arial" pitchFamily="34" charset="0"/>
              </a:rPr>
              <a:t>	</a:t>
            </a:r>
            <a:r>
              <a:rPr lang="en-US" sz="2800" dirty="0">
                <a:cs typeface="Arial" pitchFamily="34" charset="0"/>
              </a:rPr>
              <a:t>	</a:t>
            </a:r>
          </a:p>
        </p:txBody>
      </p:sp>
      <p:pic>
        <p:nvPicPr>
          <p:cNvPr id="5" name="Picture 4" descr="praise-the-lor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14613"/>
            <a:ext cx="2824622" cy="1828943"/>
          </a:xfrm>
          <a:prstGeom prst="rect">
            <a:avLst/>
          </a:prstGeom>
        </p:spPr>
      </p:pic>
      <p:pic>
        <p:nvPicPr>
          <p:cNvPr id="9" name="Picture 8" descr="prostrate-pray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75159" y="2871788"/>
            <a:ext cx="3382841" cy="1628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43400" y="2114550"/>
            <a:ext cx="20574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προσκυνέω</a:t>
            </a:r>
            <a:endParaRPr lang="en-US" sz="3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Arrow Connector 6"/>
          <p:cNvCxnSpPr>
            <a:cxnSpLocks/>
          </p:cNvCxnSpPr>
          <p:nvPr/>
        </p:nvCxnSpPr>
        <p:spPr>
          <a:xfrm>
            <a:off x="609600" y="2345382"/>
            <a:ext cx="3581400" cy="88387"/>
          </a:xfrm>
          <a:prstGeom prst="straightConnector1">
            <a:avLst/>
          </a:prstGeom>
          <a:ln w="635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/>
        </p:nvCxnSpPr>
        <p:spPr>
          <a:xfrm flipV="1">
            <a:off x="609600" y="1352550"/>
            <a:ext cx="0" cy="992832"/>
          </a:xfrm>
          <a:prstGeom prst="line">
            <a:avLst/>
          </a:prstGeom>
          <a:ln w="635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04194"/>
            <a:ext cx="685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cs typeface="Arial" pitchFamily="34" charset="0"/>
              </a:rPr>
              <a:t>When we say “I Worship”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	</a:t>
            </a:r>
          </a:p>
        </p:txBody>
      </p:sp>
      <p:pic>
        <p:nvPicPr>
          <p:cNvPr id="5" name="Picture 4" descr="praise-the-lor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14613"/>
            <a:ext cx="2824622" cy="18289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9488114">
            <a:off x="1016817" y="1431318"/>
            <a:ext cx="18037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bg2">
                    <a:lumMod val="25000"/>
                  </a:schemeClr>
                </a:solidFill>
              </a:rPr>
              <a:t>we think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971550" y="1143000"/>
            <a:ext cx="2057400" cy="1471613"/>
          </a:xfrm>
          <a:prstGeom prst="straightConnector1">
            <a:avLst/>
          </a:prstGeom>
          <a:ln w="635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14650" y="1200151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but</a:t>
            </a:r>
            <a:r>
              <a:rPr lang="en-US" sz="30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3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προσκυνέω</a:t>
            </a:r>
            <a:r>
              <a:rPr lang="en-US" sz="3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9" name="Picture 8" descr="prostrate-pray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75159" y="2871788"/>
            <a:ext cx="3382841" cy="1628775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3943350" y="1828800"/>
            <a:ext cx="1085850" cy="1314450"/>
          </a:xfrm>
          <a:prstGeom prst="straightConnector1">
            <a:avLst/>
          </a:prstGeom>
          <a:ln w="635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2950643">
            <a:off x="3903460" y="2024446"/>
            <a:ext cx="14641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6">
                    <a:lumMod val="50000"/>
                  </a:schemeClr>
                </a:solidFill>
              </a:rPr>
              <a:t>includes</a:t>
            </a:r>
          </a:p>
        </p:txBody>
      </p:sp>
    </p:spTree>
    <p:extLst>
      <p:ext uri="{BB962C8B-B14F-4D97-AF65-F5344CB8AC3E}">
        <p14:creationId xmlns:p14="http://schemas.microsoft.com/office/powerpoint/2010/main" val="147529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-22363"/>
            <a:ext cx="6858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/>
              <a:t>Psalm 33.1 NET:  You godly ones, </a:t>
            </a:r>
            <a:r>
              <a:rPr lang="en-US" sz="2800" b="1" u="sng" dirty="0"/>
              <a:t>shout for joy</a:t>
            </a:r>
            <a:r>
              <a:rPr lang="en-US" sz="2800" b="1" dirty="0"/>
              <a:t> because of the LORD! It is appropriate for the morally upright to offer him </a:t>
            </a:r>
            <a:r>
              <a:rPr lang="en-US" sz="2800" b="1" u="sng" dirty="0"/>
              <a:t>praise</a:t>
            </a:r>
            <a:r>
              <a:rPr lang="en-US" sz="2800" b="1" dirty="0"/>
              <a:t>.</a:t>
            </a:r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pPr lvl="0"/>
            <a:endParaRPr lang="en-US" sz="2400" dirty="0"/>
          </a:p>
          <a:p>
            <a:pPr lvl="0"/>
            <a:endParaRPr lang="en-US" sz="1400" dirty="0"/>
          </a:p>
          <a:p>
            <a:pPr lvl="0"/>
            <a:r>
              <a:rPr lang="en-US" sz="2800" b="1" dirty="0"/>
              <a:t>Psalm 66.1-2 NIV:  </a:t>
            </a:r>
            <a:r>
              <a:rPr lang="en-US" sz="2800" b="1" u="sng" dirty="0"/>
              <a:t>Shout for joy</a:t>
            </a:r>
            <a:r>
              <a:rPr lang="en-US" sz="2800" b="1" dirty="0"/>
              <a:t> to God, all the earth!  </a:t>
            </a:r>
            <a:r>
              <a:rPr lang="en-US" sz="2800" b="1" u="sng" dirty="0"/>
              <a:t>Sing</a:t>
            </a:r>
            <a:r>
              <a:rPr lang="en-US" sz="2800" b="1" dirty="0"/>
              <a:t> the glory of his name; make his </a:t>
            </a:r>
            <a:r>
              <a:rPr lang="en-US" sz="2800" b="1" u="sng" dirty="0"/>
              <a:t>praise</a:t>
            </a:r>
            <a:r>
              <a:rPr lang="en-US" sz="2800" b="1" dirty="0"/>
              <a:t> glorious.</a:t>
            </a:r>
          </a:p>
        </p:txBody>
      </p:sp>
      <p:pic>
        <p:nvPicPr>
          <p:cNvPr id="8" name="Picture 7" descr="praise-the-lord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886200" y="1295643"/>
            <a:ext cx="2890268" cy="2495307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8613" y="0"/>
            <a:ext cx="68580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Matthew 22.37-38 NET:  Jesus said … “‘Love the Lord your God with all your heart, with all your soul, and with all your mind.’  This is the first and greatest commandment.”</a:t>
            </a:r>
          </a:p>
        </p:txBody>
      </p:sp>
      <p:pic>
        <p:nvPicPr>
          <p:cNvPr id="6" name="Picture 5" descr="praise-the-lord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057400" y="2266950"/>
            <a:ext cx="2890268" cy="2495307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6858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Acts 11.23 NET:  When [Barnabas] came and saw the grace of God [among the Gentiles of Antioch], he rejoiced and encouraged them all to remain true to the Lord with </a:t>
            </a:r>
            <a:r>
              <a:rPr lang="en-US" sz="2800" b="1" u="sng" dirty="0"/>
              <a:t>devoted</a:t>
            </a:r>
            <a:r>
              <a:rPr lang="en-US" sz="2800" b="1" dirty="0"/>
              <a:t> hearts…</a:t>
            </a:r>
          </a:p>
        </p:txBody>
      </p:sp>
      <p:pic>
        <p:nvPicPr>
          <p:cNvPr id="6" name="Picture 5" descr="praise-the-lord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057400" y="2266950"/>
            <a:ext cx="2890268" cy="2495307"/>
          </a:xfrm>
          <a:prstGeom prst="rect">
            <a:avLst/>
          </a:prstGeom>
          <a:effectLst>
            <a:outerShdw sx="1000" sy="1000" algn="ctr" rotWithShape="0">
              <a:srgbClr val="000000"/>
            </a:outerShdw>
          </a:effectLst>
        </p:spPr>
      </p:pic>
    </p:spTree>
    <p:extLst>
      <p:ext uri="{BB962C8B-B14F-4D97-AF65-F5344CB8AC3E}">
        <p14:creationId xmlns:p14="http://schemas.microsoft.com/office/powerpoint/2010/main" val="2234388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6858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Psalm 55.22 NASB:  </a:t>
            </a:r>
            <a:r>
              <a:rPr lang="en-US" sz="2800" b="1" u="sng" dirty="0"/>
              <a:t>Cast your burden upon the LORD</a:t>
            </a:r>
            <a:r>
              <a:rPr lang="en-US" sz="2800" b="1" dirty="0"/>
              <a:t> and He will sustain you; He will never allow the righteous to be shaken.</a:t>
            </a:r>
          </a:p>
          <a:p>
            <a:pPr lvl="0" algn="r"/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lvl="0" algn="r"/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Jeremiah 17.7 NLT:  But blessed are those who </a:t>
            </a:r>
            <a:r>
              <a:rPr lang="en-US" sz="2800" b="1" u="sng" dirty="0">
                <a:solidFill>
                  <a:schemeClr val="accent5">
                    <a:lumMod val="50000"/>
                  </a:schemeClr>
                </a:solidFill>
              </a:rPr>
              <a:t>trust in the LORD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 and </a:t>
            </a:r>
            <a:r>
              <a:rPr lang="en-US" sz="2800" b="1" u="sng" dirty="0">
                <a:solidFill>
                  <a:schemeClr val="accent5">
                    <a:lumMod val="50000"/>
                  </a:schemeClr>
                </a:solidFill>
              </a:rPr>
              <a:t>have made the LORD their hope and confidence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.”</a:t>
            </a:r>
          </a:p>
          <a:p>
            <a:pPr lvl="0"/>
            <a:endParaRPr lang="en-US" sz="2800" b="1" dirty="0"/>
          </a:p>
          <a:p>
            <a:pPr lvl="0"/>
            <a:r>
              <a:rPr lang="en-US" sz="2800" b="1" dirty="0"/>
              <a:t>Ephesians 6.10-11 NIV:  Finally, </a:t>
            </a:r>
            <a:r>
              <a:rPr lang="en-US" sz="2800" b="1" u="sng" dirty="0"/>
              <a:t>be strong in the Lord and in his mighty power</a:t>
            </a:r>
            <a:r>
              <a:rPr lang="en-US" sz="2800" b="1" dirty="0"/>
              <a:t>.  </a:t>
            </a:r>
            <a:r>
              <a:rPr lang="en-US" sz="2800" b="1" u="sng" dirty="0"/>
              <a:t>Put on the full armor of God</a:t>
            </a:r>
            <a:r>
              <a:rPr lang="en-US" sz="2800" b="1" dirty="0"/>
              <a:t>, so that you can take your stand against the devil's schemes.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685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/>
              <a:t>James 4.6b-7a NLT:  As the Scriptures say, “God opposes the proud but favors the humble.”  So </a:t>
            </a:r>
            <a:r>
              <a:rPr lang="en-US" sz="2800" b="1" u="sng" dirty="0"/>
              <a:t>humble yourselves before God</a:t>
            </a:r>
            <a:r>
              <a:rPr lang="en-US" sz="2800" b="1" dirty="0"/>
              <a:t>.</a:t>
            </a:r>
          </a:p>
        </p:txBody>
      </p:sp>
      <p:pic>
        <p:nvPicPr>
          <p:cNvPr id="5" name="Picture 4" descr="prostrate-pray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71950" y="1788378"/>
            <a:ext cx="2686050" cy="17243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1712611"/>
            <a:ext cx="417195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Luke 11.28 NET:  </a:t>
            </a:r>
          </a:p>
          <a:p>
            <a:pPr lvl="0" algn="r"/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Jesus said, “Blessed … </a:t>
            </a:r>
          </a:p>
          <a:p>
            <a:pPr lvl="0" algn="r"/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are those who hear the word of God and </a:t>
            </a:r>
            <a:r>
              <a:rPr lang="en-US" sz="2800" b="1" u="sng" dirty="0">
                <a:solidFill>
                  <a:schemeClr val="accent5">
                    <a:lumMod val="50000"/>
                  </a:schemeClr>
                </a:solidFill>
              </a:rPr>
              <a:t>obey</a:t>
            </a:r>
            <a:r>
              <a:rPr lang="en-US" sz="2800" b="1" dirty="0">
                <a:solidFill>
                  <a:schemeClr val="accent5">
                    <a:lumMod val="50000"/>
                  </a:schemeClr>
                </a:solidFill>
              </a:rPr>
              <a:t> it!”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78" y="4167030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/>
              <a:t>John 14.15 NET:  Jesus said, “If you love me, you will </a:t>
            </a:r>
            <a:r>
              <a:rPr lang="en-US" sz="2800" b="1" u="sng" dirty="0"/>
              <a:t>obey</a:t>
            </a:r>
            <a:r>
              <a:rPr lang="en-US" sz="2800" b="1" dirty="0"/>
              <a:t> my commandments.”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42938"/>
            <a:ext cx="685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4141"/>
            <a:ext cx="6858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/>
              <a:t>Luke 4.8 NIV:  [Jesus said] “It is written: ‘</a:t>
            </a:r>
            <a:r>
              <a:rPr lang="en-US" sz="2800" b="1" u="sng" dirty="0"/>
              <a:t>Worship</a:t>
            </a:r>
            <a:r>
              <a:rPr lang="en-US" sz="2800" b="1" dirty="0"/>
              <a:t> the Lord your God and serve him only.’”</a:t>
            </a:r>
          </a:p>
          <a:p>
            <a:endParaRPr lang="en-US" sz="2800" b="1" dirty="0"/>
          </a:p>
          <a:p>
            <a:r>
              <a:rPr lang="en-US" sz="2800" b="1" dirty="0"/>
              <a:t>John 4.23 NLT:  [Jesus said] “But the time is coming-- indeed it's here now-- when true worshipers will </a:t>
            </a:r>
            <a:r>
              <a:rPr lang="en-US" sz="2800" b="1" u="sng" dirty="0"/>
              <a:t>worship</a:t>
            </a:r>
            <a:r>
              <a:rPr lang="en-US" sz="2800" b="1" dirty="0"/>
              <a:t> the Father in spirit and in truth. The Father is looking for those who will </a:t>
            </a:r>
            <a:r>
              <a:rPr lang="en-US" sz="2800" b="1" u="sng" dirty="0"/>
              <a:t>worship</a:t>
            </a:r>
            <a:r>
              <a:rPr lang="en-US" sz="2800" b="1" dirty="0"/>
              <a:t> him that way.”</a:t>
            </a:r>
          </a:p>
          <a:p>
            <a:endParaRPr lang="en-US" sz="2800" b="1" dirty="0"/>
          </a:p>
          <a:p>
            <a:pPr algn="r"/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“worship” translates </a:t>
            </a:r>
            <a:r>
              <a:rPr lang="el-GR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προσκυνέω</a:t>
            </a:r>
            <a:endParaRPr lang="en-US" sz="28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04194"/>
            <a:ext cx="6858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cs typeface="Arial" pitchFamily="34" charset="0"/>
              </a:rPr>
              <a:t>When we say “I Worship”</a:t>
            </a:r>
            <a:r>
              <a:rPr lang="en-US" sz="3000" dirty="0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en-US" sz="2700" dirty="0">
                <a:latin typeface="Arial" pitchFamily="34" charset="0"/>
                <a:cs typeface="Arial" pitchFamily="34" charset="0"/>
              </a:rPr>
              <a:t>	</a:t>
            </a:r>
          </a:p>
        </p:txBody>
      </p:sp>
      <p:pic>
        <p:nvPicPr>
          <p:cNvPr id="5" name="Picture 4" descr="praise-the-lor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14613"/>
            <a:ext cx="2824622" cy="18289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rot="19488114">
            <a:off x="1016817" y="1431318"/>
            <a:ext cx="18037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bg2">
                    <a:lumMod val="25000"/>
                  </a:schemeClr>
                </a:solidFill>
              </a:rPr>
              <a:t>we think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971550" y="1143000"/>
            <a:ext cx="2057400" cy="1471613"/>
          </a:xfrm>
          <a:prstGeom prst="straightConnector1">
            <a:avLst/>
          </a:prstGeom>
          <a:ln w="63500">
            <a:solidFill>
              <a:schemeClr val="bg2">
                <a:lumMod val="2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914650" y="1200151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6">
                    <a:lumMod val="50000"/>
                  </a:schemeClr>
                </a:solidFill>
                <a:cs typeface="Arial" pitchFamily="34" charset="0"/>
              </a:rPr>
              <a:t>but</a:t>
            </a:r>
            <a:r>
              <a:rPr lang="en-US" sz="3000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36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προσκυνέω</a:t>
            </a:r>
            <a:r>
              <a:rPr lang="en-US" sz="30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pic>
        <p:nvPicPr>
          <p:cNvPr id="9" name="Picture 8" descr="prostrate-pray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75159" y="2871788"/>
            <a:ext cx="3382841" cy="1628775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3943350" y="1828800"/>
            <a:ext cx="1085850" cy="1314450"/>
          </a:xfrm>
          <a:prstGeom prst="straightConnector1">
            <a:avLst/>
          </a:prstGeom>
          <a:ln w="635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2950643">
            <a:off x="3903460" y="2024446"/>
            <a:ext cx="14641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>
                <a:solidFill>
                  <a:schemeClr val="accent6">
                    <a:lumMod val="50000"/>
                  </a:schemeClr>
                </a:solidFill>
              </a:rPr>
              <a:t>includes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2918"/>
            <a:ext cx="6858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/>
              <a:t>Matthew 2.11a NET:  As they [the three wise men] came into the house and saw the child with Mary his mother, they </a:t>
            </a:r>
            <a:r>
              <a:rPr lang="en-US" sz="2800" b="1" u="sng" dirty="0"/>
              <a:t>bowed down</a:t>
            </a:r>
            <a:r>
              <a:rPr lang="en-US" sz="2800" b="1" dirty="0"/>
              <a:t> and </a:t>
            </a:r>
            <a:r>
              <a:rPr lang="en-US" sz="2800" b="1" u="sng" dirty="0">
                <a:solidFill>
                  <a:schemeClr val="accent2">
                    <a:lumMod val="50000"/>
                  </a:schemeClr>
                </a:solidFill>
              </a:rPr>
              <a:t>worshiped</a:t>
            </a:r>
            <a:r>
              <a:rPr lang="en-US" sz="2800" b="1" dirty="0"/>
              <a:t> him.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praise-the-lor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14613"/>
            <a:ext cx="2824622" cy="1828943"/>
          </a:xfrm>
          <a:prstGeom prst="rect">
            <a:avLst/>
          </a:prstGeom>
        </p:spPr>
      </p:pic>
      <p:pic>
        <p:nvPicPr>
          <p:cNvPr id="9" name="Picture 8" descr="prostrate-pray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75159" y="2871788"/>
            <a:ext cx="3382841" cy="162877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038600" y="2308473"/>
            <a:ext cx="21145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προσκυνέω</a:t>
            </a:r>
            <a:endParaRPr lang="en-US" sz="3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Straight Arrow Connector 13"/>
          <p:cNvCxnSpPr>
            <a:cxnSpLocks/>
            <a:endCxn id="10" idx="1"/>
          </p:cNvCxnSpPr>
          <p:nvPr/>
        </p:nvCxnSpPr>
        <p:spPr>
          <a:xfrm>
            <a:off x="1600200" y="1828800"/>
            <a:ext cx="2438400" cy="756672"/>
          </a:xfrm>
          <a:prstGeom prst="straightConnector1">
            <a:avLst/>
          </a:prstGeom>
          <a:ln w="635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d"/>
      </p:transition>
    </mc:Choice>
    <mc:Fallback xmlns="">
      <p:transition spd="slow">
        <p:wipe dir="d"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496</Words>
  <Application>Microsoft Office PowerPoint</Application>
  <PresentationFormat>Custom</PresentationFormat>
  <Paragraphs>45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Groben</dc:creator>
  <cp:lastModifiedBy>William Groben</cp:lastModifiedBy>
  <cp:revision>29</cp:revision>
  <dcterms:created xsi:type="dcterms:W3CDTF">2012-08-28T16:34:28Z</dcterms:created>
  <dcterms:modified xsi:type="dcterms:W3CDTF">2017-12-21T14:41:37Z</dcterms:modified>
</cp:coreProperties>
</file>